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3"/>
      <p:bold r:id="rId14"/>
      <p:italic r:id="rId15"/>
      <p:boldItalic r:id="rId16"/>
    </p:embeddedFont>
    <p:embeddedFont>
      <p:font typeface="PT Sans Narrow" panose="020B0506020203020204" pitchFamily="34" charset="77"/>
      <p:regular r:id="rId17"/>
      <p:bold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6"/>
    <p:restoredTop sz="94710"/>
  </p:normalViewPr>
  <p:slideViewPr>
    <p:cSldViewPr snapToGrid="0">
      <p:cViewPr varScale="1">
        <p:scale>
          <a:sx n="192" d="100"/>
          <a:sy n="192" d="100"/>
        </p:scale>
        <p:origin x="184" y="2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_QDaGepeFDKF0osV3GcMQBEBwauLdy5vAcyogzGEhYw/edit?usp=sharin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cs.google.com/presentation/d/1UF4BBuPJqAs9zjdGj6cV8FevwRL_VmYdww7Q0H-XM-g/edit?usp=sharing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88327db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c88327db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5dda58d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5dda58d3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pollinator presentation 1 </a:t>
            </a:r>
            <a:r>
              <a:rPr lang="en" sz="1050">
                <a:solidFill>
                  <a:srgbClr val="1A73E8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https://docs.google.com/presentation/d/1_QDaGepeFDKF0osV3GcMQBEBwauLdy5vAcyogzGEhYw/edit?usp=sharing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pollinator talk two </a:t>
            </a:r>
            <a:r>
              <a:rPr lang="en" sz="1050">
                <a:solidFill>
                  <a:srgbClr val="1A73E8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https://docs.google.com/presentation/d/1UF4BBuPJqAs9zjdGj6cV8FevwRL_VmYdww7Q0H-XM-g/edit?usp=sharing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pollinators are generally any organism that is able to transfer male gametes of a plant (pollen) to another plant's females parts (pistil)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plants can fertilize on their own or have the wind or water take their pollen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1) transfer by wind and water only supports some parameters of pollen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2) eventually fertilizing on your own for awhile can lead to issues because there is no genetic variation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cc3dbcd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ccc3dbcd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graph shows us that compared to vertebrates, insects biodiversity is declining at about 20% more than vertebrates are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caddisfly species declining the most at 68%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Followed by butterflies which are declining at 53%, beetles, and then our bees at 46%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8a1ea27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c8a1ea270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happens as a result from the previous slide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Everything in an ecosystem is related to each other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451ceb302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451ceb302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we can't stop population growth, what can we do?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look into improving our urban areas to make them more pollinator and biodiversity-friendly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Universities all over have been researching ways to make their campus better habitats - they are good at conserving species that are endangered / vulnerable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Universities usually have people landscape the area to make it have the appealing, college aura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landscape usually ends up being different from the city around it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451ceb30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c451ceb30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data we used for this project was accessible through the iNaturalist and USA-NPN websites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data is usually verified by scientists and other veteran community members to make it research-grade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data usually includes the observation data, time, location, and taxonomic classifications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can now do with this data is run calculations and statistics to see what is going on / if there are any patterns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cc3dbcd1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ccc3dbcd1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found was that from 2015 to 2019, UofA held 18.2% of all Tucson's pollinators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Pollinators: select Hym. and Lep. families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good amount of pollinators that UofA has influence over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cc141eca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cc141eca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c70631f2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c70631f2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What we can also gain from community data is that we know what exactly what species of pollinators reside on campus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Making a digital field of these species and what they like / don't like / who are they anyways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Can be useful because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1) haring with the public of what else lives on the AZ campus as a way to increase informal STEM education and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2) Help grounds and maintenance improve pollinator habitat with pollinator thoughtful design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Being more aware can help us increase their numbers &gt; pollinator babies &gt; more pollinators &gt; happy plants and a happy ecosystem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11" Type="http://schemas.openxmlformats.org/officeDocument/2006/relationships/image" Target="../media/image20.png"/><Relationship Id="rId5" Type="http://schemas.openxmlformats.org/officeDocument/2006/relationships/image" Target="../media/image14.jp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jwilber.me/permutationtest/" TargetMode="External"/><Relationship Id="rId4" Type="http://schemas.openxmlformats.org/officeDocument/2006/relationships/hyperlink" Target="https://www.r-bloggers.com/2019/08/permutation-test-for-nhst-of-2-samples-in-r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825300" y="1756575"/>
            <a:ext cx="7618500" cy="115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Urban Biodiversity Life Rafts:</a:t>
            </a: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A Way to Conserve our Pollinators</a:t>
            </a:r>
            <a:endParaRPr sz="4800"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311700" y="3195663"/>
            <a:ext cx="8520600" cy="12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</a:rPr>
              <a:t>Maxine Cruz, Dr. Katy Prudic, Dr. Kathy Gerst</a:t>
            </a:r>
            <a:endParaRPr sz="210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University of Arizona | School of Natural Resources and the Environment | USA-NPN</a:t>
            </a:r>
            <a:endParaRPr sz="140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000000"/>
              </a:solidFill>
            </a:endParaRPr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0925" y="4607775"/>
            <a:ext cx="3993075" cy="5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650" y="4655875"/>
            <a:ext cx="417299" cy="43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2942" y="4607775"/>
            <a:ext cx="1258732" cy="5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100" y="4655868"/>
            <a:ext cx="1443400" cy="439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93450" y="4723280"/>
            <a:ext cx="1659876" cy="30474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 txBox="1"/>
          <p:nvPr/>
        </p:nvSpPr>
        <p:spPr>
          <a:xfrm>
            <a:off x="2406600" y="4207575"/>
            <a:ext cx="4330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Arizona NASA Space Grant Symposium, April 2021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950" y="342900"/>
            <a:ext cx="560255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2544213" y="687225"/>
            <a:ext cx="2970900" cy="1269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Thank you!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6241150" y="342900"/>
            <a:ext cx="2595900" cy="4457700"/>
          </a:xfrm>
          <a:prstGeom prst="rect">
            <a:avLst/>
          </a:prstGeom>
          <a:solidFill>
            <a:srgbClr val="FFFFFF">
              <a:alpha val="747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PT Sans Narrow"/>
                <a:ea typeface="PT Sans Narrow"/>
                <a:cs typeface="PT Sans Narrow"/>
                <a:sym typeface="PT Sans Narrow"/>
              </a:rPr>
              <a:t>Acknowledgements:</a:t>
            </a:r>
            <a:endParaRPr sz="27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- Dr. Kathleen Prudic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- Dr. Kathy Gerst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- NASA Space Grant program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- All those pollinator community scientists!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0" name="Google Shape;17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5575" y="3514613"/>
            <a:ext cx="1601350" cy="4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4450" y="3036350"/>
            <a:ext cx="1568174" cy="28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7450" y="3444975"/>
            <a:ext cx="595180" cy="62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05575" y="4120174"/>
            <a:ext cx="2267049" cy="5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 rotWithShape="1">
          <a:blip r:embed="rId8">
            <a:alphaModFix/>
          </a:blip>
          <a:srcRect l="8003"/>
          <a:stretch/>
        </p:blipFill>
        <p:spPr>
          <a:xfrm>
            <a:off x="6405575" y="2316156"/>
            <a:ext cx="698875" cy="1014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pollinator?</a:t>
            </a:r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1"/>
          </p:nvPr>
        </p:nvSpPr>
        <p:spPr>
          <a:xfrm>
            <a:off x="3643325" y="1319325"/>
            <a:ext cx="5368800" cy="3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- They transfer pollen (male parts of plant) to the female part of the plant → seeds → baby plants!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- About 87.5% of flowering plants (~308,000 species) and 75% of world crops need pollinators to reproduce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- Our focus: bee (Hymenoptera) and butterfly (Lepidoptera) pollinators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- Now, what is going on with them?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80" name="Google Shape;80;p14"/>
          <p:cNvPicPr preferRelativeResize="0"/>
          <p:nvPr/>
        </p:nvPicPr>
        <p:blipFill rotWithShape="1">
          <a:blip r:embed="rId3">
            <a:alphaModFix/>
          </a:blip>
          <a:srcRect l="17214" t="24075" r="31613" b="25216"/>
          <a:stretch/>
        </p:blipFill>
        <p:spPr>
          <a:xfrm>
            <a:off x="311688" y="1319325"/>
            <a:ext cx="3095875" cy="204436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/>
        </p:nvSpPr>
        <p:spPr>
          <a:xfrm>
            <a:off x="311625" y="3363675"/>
            <a:ext cx="309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Some pollinators hanging out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2" name="Google Shape;82;p14"/>
          <p:cNvPicPr preferRelativeResize="0"/>
          <p:nvPr/>
        </p:nvPicPr>
        <p:blipFill rotWithShape="1">
          <a:blip r:embed="rId4">
            <a:alphaModFix/>
          </a:blip>
          <a:srcRect t="7078" b="29376"/>
          <a:stretch/>
        </p:blipFill>
        <p:spPr>
          <a:xfrm>
            <a:off x="311650" y="3702375"/>
            <a:ext cx="995650" cy="9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 rotWithShape="1">
          <a:blip r:embed="rId5">
            <a:alphaModFix/>
          </a:blip>
          <a:srcRect l="24417" t="9954" r="18586" b="9833"/>
          <a:stretch/>
        </p:blipFill>
        <p:spPr>
          <a:xfrm>
            <a:off x="1351850" y="3702375"/>
            <a:ext cx="1015568" cy="94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 rotWithShape="1">
          <a:blip r:embed="rId6">
            <a:alphaModFix/>
          </a:blip>
          <a:srcRect l="27566" t="28931" r="22746"/>
          <a:stretch/>
        </p:blipFill>
        <p:spPr>
          <a:xfrm>
            <a:off x="2411975" y="3702375"/>
            <a:ext cx="995651" cy="9490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4"/>
          <p:cNvSpPr txBox="1"/>
          <p:nvPr/>
        </p:nvSpPr>
        <p:spPr>
          <a:xfrm>
            <a:off x="311700" y="4651375"/>
            <a:ext cx="1520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"/>
                <a:ea typeface="Open Sans"/>
                <a:cs typeface="Open Sans"/>
                <a:sym typeface="Open Sans"/>
              </a:rPr>
              <a:t>Photos from Pixabay</a:t>
            </a:r>
            <a:endParaRPr sz="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Pollinator biodiversity is declining globally</a:t>
            </a:r>
            <a:endParaRPr/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44800"/>
            <a:ext cx="5647327" cy="339195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6022175" y="1152425"/>
            <a:ext cx="3000300" cy="37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↑ Land Use Change: urban/suburban expansion and agriculture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↑ Pesticide Application: water, soil, and air contamination and non-target effects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↑ Climate Change: air pollution, extreme weather, drought, wildfire 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311700" y="4736750"/>
            <a:ext cx="1520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"/>
                <a:ea typeface="Open Sans"/>
                <a:cs typeface="Open Sans"/>
                <a:sym typeface="Open Sans"/>
              </a:rPr>
              <a:t>Photo from Dr. Prudic</a:t>
            </a:r>
            <a:endParaRPr sz="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So, why does this matter to us?</a:t>
            </a:r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body" idx="1"/>
          </p:nvPr>
        </p:nvSpPr>
        <p:spPr>
          <a:xfrm>
            <a:off x="311700" y="1210875"/>
            <a:ext cx="5062200" cy="3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- Plants provide food, clean air, clean water, erosion protection, carbon storage, and homes to other creatures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- Cascading effects in an ecosystem: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↓ Pollinator biodiversity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↓ Plants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↓ Vertebrates and Predatory Invertebrates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- And other environmental imbalances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00" name="Google Shape;10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7262" y="1152425"/>
            <a:ext cx="3731675" cy="305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 txBox="1"/>
          <p:nvPr/>
        </p:nvSpPr>
        <p:spPr>
          <a:xfrm>
            <a:off x="5373883" y="4212250"/>
            <a:ext cx="345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"/>
                <a:ea typeface="Open Sans"/>
                <a:cs typeface="Open Sans"/>
                <a:sym typeface="Open Sans"/>
              </a:rPr>
              <a:t>Photo from: https://bsahely.com/2018/06/30/understanding-how-trophic-cascades-shape-our-world/</a:t>
            </a:r>
            <a:endParaRPr sz="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Universities as pollinator biodiversity hotspots</a:t>
            </a:r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body" idx="1"/>
          </p:nvPr>
        </p:nvSpPr>
        <p:spPr>
          <a:xfrm>
            <a:off x="4179100" y="1266325"/>
            <a:ext cx="46533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- College campuses are often landscaped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- Result is an area that is different from the surrounding urban region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- The UArizona can be a safe spot for Tucson pollinators, but first… we need data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 rotWithShape="1">
          <a:blip r:embed="rId3">
            <a:alphaModFix/>
          </a:blip>
          <a:srcRect t="8550"/>
          <a:stretch/>
        </p:blipFill>
        <p:spPr>
          <a:xfrm>
            <a:off x="311700" y="1266325"/>
            <a:ext cx="3748099" cy="192802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/>
        </p:nvSpPr>
        <p:spPr>
          <a:xfrm>
            <a:off x="311700" y="4569025"/>
            <a:ext cx="1520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"/>
                <a:ea typeface="Open Sans"/>
                <a:cs typeface="Open Sans"/>
                <a:sym typeface="Open Sans"/>
              </a:rPr>
              <a:t>Photos from AZPM and Real Tucson</a:t>
            </a:r>
            <a:endParaRPr sz="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 rotWithShape="1">
          <a:blip r:embed="rId4">
            <a:alphaModFix/>
          </a:blip>
          <a:srcRect t="21008" b="25412"/>
          <a:stretch/>
        </p:blipFill>
        <p:spPr>
          <a:xfrm>
            <a:off x="311700" y="3229575"/>
            <a:ext cx="3748101" cy="133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311700" y="4343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(A.K.A. Citizen) Science is a valuable tool</a:t>
            </a:r>
            <a:endParaRPr/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238" y="2141786"/>
            <a:ext cx="1997025" cy="3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225" y="2677215"/>
            <a:ext cx="1997025" cy="60817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/>
          <p:nvPr/>
        </p:nvSpPr>
        <p:spPr>
          <a:xfrm>
            <a:off x="2994975" y="2841950"/>
            <a:ext cx="750900" cy="278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6202" y="1218550"/>
            <a:ext cx="1811795" cy="135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 rotWithShape="1">
          <a:blip r:embed="rId6">
            <a:alphaModFix/>
          </a:blip>
          <a:srcRect l="13000" r="13007"/>
          <a:stretch/>
        </p:blipFill>
        <p:spPr>
          <a:xfrm>
            <a:off x="4103600" y="3557600"/>
            <a:ext cx="1142451" cy="1358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 rotWithShape="1">
          <a:blip r:embed="rId7">
            <a:alphaModFix/>
          </a:blip>
          <a:srcRect l="12801" t="33844" r="10079" b="22803"/>
          <a:stretch/>
        </p:blipFill>
        <p:spPr>
          <a:xfrm>
            <a:off x="5312550" y="3557597"/>
            <a:ext cx="1811799" cy="135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 rotWithShape="1">
          <a:blip r:embed="rId8">
            <a:alphaModFix/>
          </a:blip>
          <a:srcRect r="8800" b="23838"/>
          <a:stretch/>
        </p:blipFill>
        <p:spPr>
          <a:xfrm>
            <a:off x="7689850" y="1218550"/>
            <a:ext cx="1142450" cy="135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 rotWithShape="1">
          <a:blip r:embed="rId9">
            <a:alphaModFix/>
          </a:blip>
          <a:srcRect l="34563" r="6404" b="27467"/>
          <a:stretch/>
        </p:blipFill>
        <p:spPr>
          <a:xfrm flipH="1">
            <a:off x="4103601" y="1218550"/>
            <a:ext cx="1659024" cy="1358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/>
          <p:nvPr/>
        </p:nvSpPr>
        <p:spPr>
          <a:xfrm>
            <a:off x="4103600" y="2577050"/>
            <a:ext cx="4728600" cy="9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When were they observed?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Where were they on UArizona campus?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→ We can now run statistics!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5" name="Google Shape;125;p18"/>
          <p:cNvPicPr preferRelativeResize="0"/>
          <p:nvPr/>
        </p:nvPicPr>
        <p:blipFill rotWithShape="1">
          <a:blip r:embed="rId10">
            <a:alphaModFix/>
          </a:blip>
          <a:srcRect l="13867" r="5272"/>
          <a:stretch/>
        </p:blipFill>
        <p:spPr>
          <a:xfrm>
            <a:off x="7190850" y="3557600"/>
            <a:ext cx="1641351" cy="135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/>
        </p:nvSpPr>
        <p:spPr>
          <a:xfrm>
            <a:off x="318150" y="1226088"/>
            <a:ext cx="2683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iNaturalist and Nature’s Notebook are active on campus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0887" y="3557603"/>
            <a:ext cx="2037751" cy="135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2" y="2869550"/>
            <a:ext cx="2473898" cy="204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0100" y="1401050"/>
            <a:ext cx="2743200" cy="27432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UArizona</a:t>
            </a:r>
            <a:r>
              <a:rPr lang="en" dirty="0"/>
              <a:t> houses 31% of all Tucson pollinator species</a:t>
            </a:r>
            <a:endParaRPr dirty="0"/>
          </a:p>
        </p:txBody>
      </p:sp>
      <p:sp>
        <p:nvSpPr>
          <p:cNvPr id="135" name="Google Shape;135;p19"/>
          <p:cNvSpPr txBox="1">
            <a:spLocks noGrp="1"/>
          </p:cNvSpPr>
          <p:nvPr>
            <p:ph type="body" idx="1"/>
          </p:nvPr>
        </p:nvSpPr>
        <p:spPr>
          <a:xfrm>
            <a:off x="4510500" y="1152425"/>
            <a:ext cx="4321800" cy="16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Almost 31% of all Tucson pollinator species can be found hanging out at the university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- This is from 2015-2019 (5 years)</a:t>
            </a:r>
            <a:endParaRPr dirty="0"/>
          </a:p>
        </p:txBody>
      </p:sp>
      <p:pic>
        <p:nvPicPr>
          <p:cNvPr id="136" name="Google Shape;13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6550" y="2982501"/>
            <a:ext cx="1170300" cy="11703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37" name="Google Shape;137;p19"/>
          <p:cNvCxnSpPr>
            <a:endCxn id="136" idx="4"/>
          </p:cNvCxnSpPr>
          <p:nvPr/>
        </p:nvCxnSpPr>
        <p:spPr>
          <a:xfrm rot="10800000">
            <a:off x="2271700" y="4152801"/>
            <a:ext cx="478200" cy="388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8" name="Google Shape;138;p19"/>
          <p:cNvSpPr txBox="1"/>
          <p:nvPr/>
        </p:nvSpPr>
        <p:spPr>
          <a:xfrm>
            <a:off x="2814150" y="4237475"/>
            <a:ext cx="921600" cy="408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Open Sans"/>
                <a:ea typeface="Open Sans"/>
                <a:cs typeface="Open Sans"/>
                <a:sym typeface="Open Sans"/>
              </a:rPr>
              <a:t>31%</a:t>
            </a:r>
            <a:endParaRPr sz="1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311700" y="4328675"/>
            <a:ext cx="1727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"/>
                <a:ea typeface="Open Sans"/>
                <a:cs typeface="Open Sans"/>
                <a:sym typeface="Open Sans"/>
              </a:rPr>
              <a:t>Images from: iNaturalist and Real Tucson </a:t>
            </a:r>
            <a:endParaRPr sz="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" name="Google Shape;140;p19"/>
          <p:cNvSpPr/>
          <p:nvPr/>
        </p:nvSpPr>
        <p:spPr>
          <a:xfrm>
            <a:off x="5811900" y="3968150"/>
            <a:ext cx="118800" cy="1119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1" name="Google Shape;141;p19"/>
          <p:cNvCxnSpPr>
            <a:stCxn id="140" idx="6"/>
            <a:endCxn id="142" idx="1"/>
          </p:cNvCxnSpPr>
          <p:nvPr/>
        </p:nvCxnSpPr>
        <p:spPr>
          <a:xfrm rot="10800000" flipH="1">
            <a:off x="5930700" y="3891800"/>
            <a:ext cx="1244100" cy="132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42" name="Google Shape;14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4800" y="2973393"/>
            <a:ext cx="1657600" cy="1836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this mean UArizona is a pollinator hotspot?</a:t>
            </a:r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1"/>
          </p:nvPr>
        </p:nvSpPr>
        <p:spPr>
          <a:xfrm>
            <a:off x="4811325" y="1275150"/>
            <a:ext cx="4020900" cy="3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 is 31% surprising?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If </a:t>
            </a:r>
            <a:r>
              <a:rPr lang="en" dirty="0" err="1"/>
              <a:t>UArizona</a:t>
            </a:r>
            <a:r>
              <a:rPr lang="en" dirty="0"/>
              <a:t> is a hotspot, then it should have more species than a random sample of all Tucson observations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=&gt; Permutation test is underway comparing </a:t>
            </a:r>
            <a:r>
              <a:rPr lang="en" dirty="0" err="1"/>
              <a:t>UArizona</a:t>
            </a:r>
            <a:r>
              <a:rPr lang="en" dirty="0"/>
              <a:t> species richness to Tucson species richness</a:t>
            </a:r>
            <a:endParaRPr dirty="0"/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26763"/>
            <a:ext cx="4267201" cy="188997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311700" y="4199850"/>
            <a:ext cx="503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https://www.r-bloggers.com/2019/08/permutation-test-for-nhst-of-2-samples-in-r/</a:t>
            </a:r>
            <a:endParaRPr sz="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"/>
                <a:ea typeface="Open Sans"/>
                <a:cs typeface="Open Sans"/>
                <a:sym typeface="Open Sans"/>
              </a:rPr>
              <a:t>Or </a:t>
            </a:r>
            <a:r>
              <a:rPr lang="en" sz="6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https://www.jwilber.me/permutationtest/</a:t>
            </a:r>
            <a:endParaRPr sz="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997500" y="3516725"/>
            <a:ext cx="289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Permutation test schematic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>
            <a:spLocks noGrp="1"/>
          </p:cNvSpPr>
          <p:nvPr>
            <p:ph type="title"/>
          </p:nvPr>
        </p:nvSpPr>
        <p:spPr>
          <a:xfrm>
            <a:off x="311700" y="1718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else can we do with this information? Make a digital field guide!</a:t>
            </a:r>
            <a:endParaRPr/>
          </a:p>
        </p:txBody>
      </p:sp>
      <p:pic>
        <p:nvPicPr>
          <p:cNvPr id="157" name="Google Shape;15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00" y="1842727"/>
            <a:ext cx="2714625" cy="21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6352" y="1132225"/>
            <a:ext cx="5375974" cy="323974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/>
          <p:nvPr/>
        </p:nvSpPr>
        <p:spPr>
          <a:xfrm>
            <a:off x="8404625" y="171875"/>
            <a:ext cx="294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311700" y="4371975"/>
            <a:ext cx="85206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- Raising awareness of our pollinators → potentially more community data and UA visits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- Information can help improve pollinator habitats on campus (landscaping)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" name="Google Shape;161;p21"/>
          <p:cNvSpPr/>
          <p:nvPr/>
        </p:nvSpPr>
        <p:spPr>
          <a:xfrm>
            <a:off x="311700" y="2989700"/>
            <a:ext cx="1082400" cy="707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1"/>
          <p:cNvSpPr/>
          <p:nvPr/>
        </p:nvSpPr>
        <p:spPr>
          <a:xfrm>
            <a:off x="3014788" y="2786100"/>
            <a:ext cx="456300" cy="278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993</Words>
  <Application>Microsoft Macintosh PowerPoint</Application>
  <PresentationFormat>On-screen Show (16:9)</PresentationFormat>
  <Paragraphs>89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PT Sans Narrow</vt:lpstr>
      <vt:lpstr>Open Sans</vt:lpstr>
      <vt:lpstr>Roboto</vt:lpstr>
      <vt:lpstr>Tropic</vt:lpstr>
      <vt:lpstr>Urban Biodiversity Life Rafts: A Way to Conserve our Pollinators</vt:lpstr>
      <vt:lpstr>What is a pollinator?</vt:lpstr>
      <vt:lpstr>Pollinator biodiversity is declining globally</vt:lpstr>
      <vt:lpstr>So, why does this matter to us?</vt:lpstr>
      <vt:lpstr>Universities as pollinator biodiversity hotspots</vt:lpstr>
      <vt:lpstr>Community (A.K.A. Citizen) Science is a valuable tool</vt:lpstr>
      <vt:lpstr>UArizona houses 31% of all Tucson pollinator species</vt:lpstr>
      <vt:lpstr>Does this mean UArizona is a pollinator hotspot?</vt:lpstr>
      <vt:lpstr>What else can we do with this information? Make a digital field guide!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Biodiversity Life Rafts: A Way to Conserve our Pollinators</dc:title>
  <cp:lastModifiedBy>Coe, Michelle A - (macoe)</cp:lastModifiedBy>
  <cp:revision>3</cp:revision>
  <dcterms:modified xsi:type="dcterms:W3CDTF">2021-04-16T20:45:22Z</dcterms:modified>
</cp:coreProperties>
</file>